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0" r:id="rId5"/>
    <p:sldId id="261" r:id="rId6"/>
    <p:sldId id="271" r:id="rId7"/>
    <p:sldId id="272" r:id="rId8"/>
    <p:sldId id="262" r:id="rId9"/>
    <p:sldId id="263" r:id="rId10"/>
    <p:sldId id="264" r:id="rId11"/>
    <p:sldId id="265" r:id="rId12"/>
    <p:sldId id="270" r:id="rId13"/>
    <p:sldId id="269" r:id="rId14"/>
    <p:sldId id="266" r:id="rId15"/>
    <p:sldId id="267" r:id="rId16"/>
    <p:sldId id="268"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nl-NL" smtClean="0"/>
              <a:t>Klik om de stijl te bewerken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B91503D-3D9C-43EF-ABF1-0C9AE90E3C28}" type="datetimeFigureOut">
              <a:rPr lang="nl-NL" smtClean="0"/>
              <a:t>5-12-2016</a:t>
            </a:fld>
            <a:endParaRPr lang="nl-N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nl-N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E0A0957-62EA-484E-BA56-5FB8AB576B4D}" type="slidenum">
              <a:rPr lang="nl-NL" smtClean="0"/>
              <a:t>‹nr.›</a:t>
            </a:fld>
            <a:endParaRPr lang="nl-N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3B91503D-3D9C-43EF-ABF1-0C9AE90E3C28}" type="datetimeFigureOut">
              <a:rPr lang="nl-NL" smtClean="0"/>
              <a:t>5-12-2016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E0A0957-62EA-484E-BA56-5FB8AB576B4D}"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nl-NL" smtClean="0"/>
              <a:t>Klik om de stijl te bewerken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3B91503D-3D9C-43EF-ABF1-0C9AE90E3C28}" type="datetimeFigureOut">
              <a:rPr lang="nl-NL" smtClean="0"/>
              <a:t>5-12-2016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E0A0957-62EA-484E-BA56-5FB8AB576B4D}"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B91503D-3D9C-43EF-ABF1-0C9AE90E3C28}" type="datetimeFigureOut">
              <a:rPr lang="nl-NL" smtClean="0"/>
              <a:t>5-12-2016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E0A0957-62EA-484E-BA56-5FB8AB576B4D}"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nl-NL" smtClean="0"/>
              <a:t>Klik om de stijl te bewerken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3B91503D-3D9C-43EF-ABF1-0C9AE90E3C28}" type="datetimeFigureOut">
              <a:rPr lang="nl-NL" smtClean="0"/>
              <a:t>5-12-2016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E0A0957-62EA-484E-BA56-5FB8AB576B4D}"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3B91503D-3D9C-43EF-ABF1-0C9AE90E3C28}" type="datetimeFigureOut">
              <a:rPr lang="nl-NL" smtClean="0"/>
              <a:t>5-12-2016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E0A0957-62EA-484E-BA56-5FB8AB576B4D}" type="slidenum">
              <a:rPr lang="nl-NL" smtClean="0"/>
              <a:t>‹nr.›</a:t>
            </a:fld>
            <a:endParaRPr lang="nl-NL"/>
          </a:p>
        </p:txBody>
      </p:sp>
      <p:sp>
        <p:nvSpPr>
          <p:cNvPr id="9" name="Content Placeholder 8"/>
          <p:cNvSpPr>
            <a:spLocks noGrp="1"/>
          </p:cNvSpPr>
          <p:nvPr>
            <p:ph sz="quarter" idx="13"/>
          </p:nvPr>
        </p:nvSpPr>
        <p:spPr>
          <a:xfrm>
            <a:off x="1042416" y="2313432"/>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3B91503D-3D9C-43EF-ABF1-0C9AE90E3C28}" type="datetimeFigureOut">
              <a:rPr lang="nl-NL" smtClean="0"/>
              <a:t>5-12-2016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E0A0957-62EA-484E-BA56-5FB8AB576B4D}"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3B91503D-3D9C-43EF-ABF1-0C9AE90E3C28}" type="datetimeFigureOut">
              <a:rPr lang="nl-NL" smtClean="0"/>
              <a:t>5-12-2016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E0A0957-62EA-484E-BA56-5FB8AB576B4D}"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1503D-3D9C-43EF-ABF1-0C9AE90E3C28}" type="datetimeFigureOut">
              <a:rPr lang="nl-NL" smtClean="0"/>
              <a:t>5-12-2016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E0A0957-62EA-484E-BA56-5FB8AB576B4D}"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B91503D-3D9C-43EF-ABF1-0C9AE90E3C28}" type="datetimeFigureOut">
              <a:rPr lang="nl-NL" smtClean="0"/>
              <a:t>5-12-2016</a:t>
            </a:fld>
            <a:endParaRPr lang="nl-NL"/>
          </a:p>
        </p:txBody>
      </p:sp>
      <p:sp>
        <p:nvSpPr>
          <p:cNvPr id="7" name="Slide Number Placeholder 6"/>
          <p:cNvSpPr>
            <a:spLocks noGrp="1"/>
          </p:cNvSpPr>
          <p:nvPr>
            <p:ph type="sldNum" sz="quarter" idx="12"/>
          </p:nvPr>
        </p:nvSpPr>
        <p:spPr/>
        <p:txBody>
          <a:bodyPr/>
          <a:lstStyle/>
          <a:p>
            <a:fld id="{BE0A0957-62EA-484E-BA56-5FB8AB576B4D}" type="slidenum">
              <a:rPr lang="nl-NL" smtClean="0"/>
              <a:t>‹nr.›</a:t>
            </a:fld>
            <a:endParaRPr lang="nl-N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nl-NL" smtClean="0"/>
              <a:t>Klik om de stijl te bewerken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nl-NL" smtClean="0"/>
              <a:t>Klik om de stijl te bewerken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3B91503D-3D9C-43EF-ABF1-0C9AE90E3C28}" type="datetimeFigureOut">
              <a:rPr lang="nl-NL" smtClean="0"/>
              <a:t>5-12-2016</a:t>
            </a:fld>
            <a:endParaRPr lang="nl-N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7" name="Slide Number Placeholder 6"/>
          <p:cNvSpPr>
            <a:spLocks noGrp="1"/>
          </p:cNvSpPr>
          <p:nvPr>
            <p:ph type="sldNum" sz="quarter" idx="12"/>
          </p:nvPr>
        </p:nvSpPr>
        <p:spPr/>
        <p:txBody>
          <a:bodyPr/>
          <a:lstStyle/>
          <a:p>
            <a:fld id="{BE0A0957-62EA-484E-BA56-5FB8AB576B4D}"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B91503D-3D9C-43EF-ABF1-0C9AE90E3C28}" type="datetimeFigureOut">
              <a:rPr lang="nl-NL" smtClean="0"/>
              <a:t>5-12-2016</a:t>
            </a:fld>
            <a:endParaRPr lang="nl-N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nl-N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E0A0957-62EA-484E-BA56-5FB8AB576B4D}"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nl.wikipedia.org/wiki/Centraal_Bureau_voor_de_Statistie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Economische groei</a:t>
            </a:r>
            <a:endParaRPr lang="nl-NL" dirty="0"/>
          </a:p>
        </p:txBody>
      </p:sp>
      <p:sp>
        <p:nvSpPr>
          <p:cNvPr id="3" name="Ondertitel 2"/>
          <p:cNvSpPr>
            <a:spLocks noGrp="1"/>
          </p:cNvSpPr>
          <p:nvPr>
            <p:ph type="subTitle" idx="1"/>
          </p:nvPr>
        </p:nvSpPr>
        <p:spPr/>
        <p:txBody>
          <a:bodyPr/>
          <a:lstStyle/>
          <a:p>
            <a:r>
              <a:rPr lang="nl-NL" dirty="0" err="1" smtClean="0"/>
              <a:t>Hfst</a:t>
            </a:r>
            <a:r>
              <a:rPr lang="nl-NL" dirty="0" smtClean="0"/>
              <a:t> 20</a:t>
            </a:r>
          </a:p>
          <a:p>
            <a:r>
              <a:rPr lang="nl-NL" dirty="0" err="1" smtClean="0"/>
              <a:t>Hfst</a:t>
            </a:r>
            <a:r>
              <a:rPr lang="nl-NL" smtClean="0"/>
              <a:t> 26</a:t>
            </a:r>
            <a:endParaRPr lang="nl-NL"/>
          </a:p>
        </p:txBody>
      </p:sp>
    </p:spTree>
    <p:extLst>
      <p:ext uri="{BB962C8B-B14F-4D97-AF65-F5344CB8AC3E}">
        <p14:creationId xmlns:p14="http://schemas.microsoft.com/office/powerpoint/2010/main" val="2135565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609600" y="2514600"/>
            <a:ext cx="8210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US" altLang="nl-NL" sz="2400">
                <a:latin typeface="Times New Roman" pitchFamily="18" charset="0"/>
              </a:rPr>
              <a:t>Dus van dezelfde hoeveelheid geld kan minder gekocht worden.</a:t>
            </a:r>
            <a:endParaRPr lang="nl-NL" altLang="nl-NL" sz="2400">
              <a:latin typeface="Times New Roman" pitchFamily="18" charset="0"/>
            </a:endParaRPr>
          </a:p>
        </p:txBody>
      </p:sp>
      <p:sp>
        <p:nvSpPr>
          <p:cNvPr id="5125" name="Text Box 5"/>
          <p:cNvSpPr txBox="1">
            <a:spLocks noChangeArrowheads="1"/>
          </p:cNvSpPr>
          <p:nvPr/>
        </p:nvSpPr>
        <p:spPr bwMode="auto">
          <a:xfrm>
            <a:off x="611188" y="3500438"/>
            <a:ext cx="78470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US" altLang="nl-NL" sz="2400" dirty="0" err="1">
                <a:latin typeface="Times New Roman" pitchFamily="18" charset="0"/>
              </a:rPr>
              <a:t>Bij</a:t>
            </a:r>
            <a:r>
              <a:rPr lang="en-US" altLang="nl-NL" sz="2400" dirty="0">
                <a:latin typeface="Times New Roman" pitchFamily="18" charset="0"/>
              </a:rPr>
              <a:t> </a:t>
            </a:r>
            <a:r>
              <a:rPr lang="en-US" altLang="nl-NL" sz="2400" dirty="0" err="1">
                <a:latin typeface="Times New Roman" pitchFamily="18" charset="0"/>
              </a:rPr>
              <a:t>inflatie</a:t>
            </a:r>
            <a:r>
              <a:rPr lang="en-US" altLang="nl-NL" sz="2400" dirty="0">
                <a:latin typeface="Times New Roman" pitchFamily="18" charset="0"/>
              </a:rPr>
              <a:t> </a:t>
            </a:r>
            <a:r>
              <a:rPr lang="en-US" altLang="nl-NL" sz="2400" dirty="0" err="1">
                <a:latin typeface="Times New Roman" pitchFamily="18" charset="0"/>
              </a:rPr>
              <a:t>zal</a:t>
            </a:r>
            <a:r>
              <a:rPr lang="en-US" altLang="nl-NL" sz="2400" dirty="0">
                <a:latin typeface="Times New Roman" pitchFamily="18" charset="0"/>
              </a:rPr>
              <a:t> het </a:t>
            </a:r>
            <a:r>
              <a:rPr lang="en-US" altLang="nl-NL" sz="2400" dirty="0" err="1">
                <a:latin typeface="Times New Roman" pitchFamily="18" charset="0"/>
              </a:rPr>
              <a:t>reële</a:t>
            </a:r>
            <a:r>
              <a:rPr lang="en-US" altLang="nl-NL" sz="2400" dirty="0">
                <a:latin typeface="Times New Roman" pitchFamily="18" charset="0"/>
              </a:rPr>
              <a:t> </a:t>
            </a:r>
            <a:r>
              <a:rPr lang="en-US" altLang="nl-NL" sz="2400" dirty="0" err="1">
                <a:latin typeface="Times New Roman" pitchFamily="18" charset="0"/>
              </a:rPr>
              <a:t>inkomen</a:t>
            </a:r>
            <a:r>
              <a:rPr lang="en-US" altLang="nl-NL" sz="2400" dirty="0">
                <a:latin typeface="Times New Roman" pitchFamily="18" charset="0"/>
              </a:rPr>
              <a:t> (= </a:t>
            </a:r>
            <a:r>
              <a:rPr lang="en-US" altLang="nl-NL" sz="2400" dirty="0" err="1">
                <a:latin typeface="Times New Roman" pitchFamily="18" charset="0"/>
              </a:rPr>
              <a:t>koopkracht</a:t>
            </a:r>
            <a:r>
              <a:rPr lang="en-US" altLang="nl-NL" sz="2400" dirty="0">
                <a:latin typeface="Times New Roman" pitchFamily="18" charset="0"/>
              </a:rPr>
              <a:t>) </a:t>
            </a:r>
            <a:r>
              <a:rPr lang="en-US" altLang="nl-NL" sz="2400" dirty="0" err="1">
                <a:latin typeface="Times New Roman" pitchFamily="18" charset="0"/>
              </a:rPr>
              <a:t>dalen</a:t>
            </a:r>
            <a:endParaRPr lang="nl-NL" altLang="nl-NL" sz="2400" dirty="0">
              <a:latin typeface="Times New Roman" pitchFamily="18" charset="0"/>
            </a:endParaRPr>
          </a:p>
        </p:txBody>
      </p:sp>
      <p:sp>
        <p:nvSpPr>
          <p:cNvPr id="10" name="Titel 1"/>
          <p:cNvSpPr txBox="1">
            <a:spLocks/>
          </p:cNvSpPr>
          <p:nvPr/>
        </p:nvSpPr>
        <p:spPr>
          <a:xfrm>
            <a:off x="457200" y="914400"/>
            <a:ext cx="8229600" cy="1143000"/>
          </a:xfrm>
          <a:prstGeom prst="rect">
            <a:avLst/>
          </a:prstGeom>
        </p:spPr>
        <p:txBody>
          <a:bodyPr/>
          <a:lst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a:lstStyle>
          <a:p>
            <a:pPr>
              <a:defRPr/>
            </a:pPr>
            <a:r>
              <a:rPr lang="nl-NL" sz="4400" dirty="0" smtClean="0"/>
              <a:t>Gevolgen inflatie</a:t>
            </a:r>
            <a:endParaRPr lang="nl-NL" sz="4400" dirty="0"/>
          </a:p>
        </p:txBody>
      </p:sp>
    </p:spTree>
    <p:extLst>
      <p:ext uri="{BB962C8B-B14F-4D97-AF65-F5344CB8AC3E}">
        <p14:creationId xmlns:p14="http://schemas.microsoft.com/office/powerpoint/2010/main" val="20915559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512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1116013" y="1916113"/>
            <a:ext cx="74882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US" altLang="nl-NL" sz="2400">
                <a:latin typeface="Times New Roman" pitchFamily="18" charset="0"/>
              </a:rPr>
              <a:t>Stel het nominale inkomen stijgt met 5% en de inflatie is 4%. Met hoeveel procent stijgt/daalt het reële inkomen?</a:t>
            </a:r>
            <a:endParaRPr lang="nl-NL" altLang="nl-NL" sz="2400">
              <a:latin typeface="Times New Roman" pitchFamily="18" charset="0"/>
            </a:endParaRPr>
          </a:p>
        </p:txBody>
      </p:sp>
      <p:sp>
        <p:nvSpPr>
          <p:cNvPr id="2" name="Text Box 3"/>
          <p:cNvSpPr txBox="1">
            <a:spLocks noChangeArrowheads="1"/>
          </p:cNvSpPr>
          <p:nvPr/>
        </p:nvSpPr>
        <p:spPr bwMode="auto">
          <a:xfrm>
            <a:off x="1116013" y="2997200"/>
            <a:ext cx="74882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US" altLang="nl-NL" sz="2400">
                <a:latin typeface="Times New Roman" pitchFamily="18" charset="0"/>
              </a:rPr>
              <a:t>Antwoord: 105 / 104 x 100% = 100,96.  Dus het reële inkomen stijgt met 100,96 – 100 = 0,96%</a:t>
            </a:r>
            <a:endParaRPr lang="nl-NL" altLang="nl-NL" sz="2400">
              <a:latin typeface="Times New Roman" pitchFamily="18" charset="0"/>
            </a:endParaRPr>
          </a:p>
        </p:txBody>
      </p:sp>
      <p:sp>
        <p:nvSpPr>
          <p:cNvPr id="3" name="Text Box 3"/>
          <p:cNvSpPr txBox="1">
            <a:spLocks noChangeArrowheads="1"/>
          </p:cNvSpPr>
          <p:nvPr/>
        </p:nvSpPr>
        <p:spPr bwMode="auto">
          <a:xfrm>
            <a:off x="1042988" y="4076700"/>
            <a:ext cx="74882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US" altLang="nl-NL" sz="2400">
                <a:latin typeface="Times New Roman" pitchFamily="18" charset="0"/>
              </a:rPr>
              <a:t>Stel het nominale inkomen stijgt met 4,5% en de inflatie is 7%. Met hoeveel procent stijgt/daalt het reële inkomen?</a:t>
            </a:r>
            <a:endParaRPr lang="nl-NL" altLang="nl-NL" sz="2400">
              <a:latin typeface="Times New Roman" pitchFamily="18" charset="0"/>
            </a:endParaRPr>
          </a:p>
        </p:txBody>
      </p:sp>
      <p:sp>
        <p:nvSpPr>
          <p:cNvPr id="4" name="Text Box 3"/>
          <p:cNvSpPr txBox="1">
            <a:spLocks noChangeArrowheads="1"/>
          </p:cNvSpPr>
          <p:nvPr/>
        </p:nvSpPr>
        <p:spPr bwMode="auto">
          <a:xfrm>
            <a:off x="1116013" y="5157788"/>
            <a:ext cx="74882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US" altLang="nl-NL" sz="2400">
                <a:latin typeface="Times New Roman" pitchFamily="18" charset="0"/>
              </a:rPr>
              <a:t>Antwoord: 104,5 / 107 x 100% = 97,66.  Dus het reële inkomen daalt met 100 – 97,66 = 2,34%</a:t>
            </a:r>
            <a:endParaRPr lang="nl-NL" altLang="nl-NL" sz="2400">
              <a:latin typeface="Times New Roman" pitchFamily="18" charset="0"/>
            </a:endParaRPr>
          </a:p>
        </p:txBody>
      </p:sp>
      <p:sp>
        <p:nvSpPr>
          <p:cNvPr id="7" name="Titel 1"/>
          <p:cNvSpPr txBox="1">
            <a:spLocks/>
          </p:cNvSpPr>
          <p:nvPr/>
        </p:nvSpPr>
        <p:spPr>
          <a:xfrm>
            <a:off x="457200" y="914400"/>
            <a:ext cx="8229600" cy="1143000"/>
          </a:xfrm>
          <a:prstGeom prst="rect">
            <a:avLst/>
          </a:prstGeom>
        </p:spPr>
        <p:txBody>
          <a:bodyPr/>
          <a:lst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a:lstStyle>
          <a:p>
            <a:pPr>
              <a:defRPr/>
            </a:pPr>
            <a:r>
              <a:rPr lang="nl-NL" sz="4400" dirty="0" smtClean="0"/>
              <a:t>Voorbeelden</a:t>
            </a:r>
            <a:endParaRPr lang="nl-NL" sz="4400" dirty="0"/>
          </a:p>
        </p:txBody>
      </p:sp>
    </p:spTree>
    <p:extLst>
      <p:ext uri="{BB962C8B-B14F-4D97-AF65-F5344CB8AC3E}">
        <p14:creationId xmlns:p14="http://schemas.microsoft.com/office/powerpoint/2010/main" val="4083869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2" grpId="0"/>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620688"/>
            <a:ext cx="6637468" cy="1362075"/>
          </a:xfrm>
        </p:spPr>
        <p:txBody>
          <a:bodyPr/>
          <a:lstStyle/>
          <a:p>
            <a:r>
              <a:rPr lang="nl-NL" dirty="0" smtClean="0"/>
              <a:t>Rekenvoorbeeld</a:t>
            </a:r>
            <a:endParaRPr lang="nl-NL" dirty="0"/>
          </a:p>
        </p:txBody>
      </p:sp>
      <p:sp>
        <p:nvSpPr>
          <p:cNvPr id="3" name="Tijdelijke aanduiding voor tekst 2"/>
          <p:cNvSpPr>
            <a:spLocks noGrp="1"/>
          </p:cNvSpPr>
          <p:nvPr>
            <p:ph type="body" idx="1"/>
          </p:nvPr>
        </p:nvSpPr>
        <p:spPr>
          <a:xfrm>
            <a:off x="1259632" y="2708920"/>
            <a:ext cx="6637467" cy="1520413"/>
          </a:xfrm>
        </p:spPr>
        <p:txBody>
          <a:bodyPr/>
          <a:lstStyle/>
          <a:p>
            <a:r>
              <a:rPr lang="nl-NL" dirty="0" smtClean="0"/>
              <a:t>Inkomen stijgt van € 25.000,- naar € 28.000,- per jaar.</a:t>
            </a:r>
          </a:p>
          <a:p>
            <a:r>
              <a:rPr lang="nl-NL" dirty="0" smtClean="0"/>
              <a:t>Inflatie van 2%</a:t>
            </a:r>
          </a:p>
          <a:p>
            <a:endParaRPr lang="nl-NL" dirty="0"/>
          </a:p>
          <a:p>
            <a:r>
              <a:rPr lang="nl-NL" dirty="0" smtClean="0"/>
              <a:t>Bereken de koopkracht!</a:t>
            </a:r>
            <a:endParaRPr lang="nl-NL" dirty="0"/>
          </a:p>
        </p:txBody>
      </p:sp>
    </p:spTree>
    <p:extLst>
      <p:ext uri="{BB962C8B-B14F-4D97-AF65-F5344CB8AC3E}">
        <p14:creationId xmlns:p14="http://schemas.microsoft.com/office/powerpoint/2010/main" val="1989403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836712"/>
            <a:ext cx="6637468" cy="1362075"/>
          </a:xfrm>
        </p:spPr>
        <p:txBody>
          <a:bodyPr/>
          <a:lstStyle/>
          <a:p>
            <a:r>
              <a:rPr lang="nl-NL" dirty="0" smtClean="0">
                <a:solidFill>
                  <a:srgbClr val="FF0000"/>
                </a:solidFill>
              </a:rPr>
              <a:t>Rekenvoorbeeld</a:t>
            </a:r>
            <a:endParaRPr lang="nl-NL" dirty="0">
              <a:solidFill>
                <a:srgbClr val="FF0000"/>
              </a:solidFill>
            </a:endParaRPr>
          </a:p>
        </p:txBody>
      </p:sp>
      <p:sp>
        <p:nvSpPr>
          <p:cNvPr id="3" name="Tijdelijke aanduiding voor tekst 2"/>
          <p:cNvSpPr>
            <a:spLocks noGrp="1"/>
          </p:cNvSpPr>
          <p:nvPr>
            <p:ph type="body" idx="1"/>
          </p:nvPr>
        </p:nvSpPr>
        <p:spPr>
          <a:xfrm>
            <a:off x="1187624" y="2924944"/>
            <a:ext cx="6637467" cy="1520413"/>
          </a:xfrm>
        </p:spPr>
        <p:txBody>
          <a:bodyPr>
            <a:normAutofit fontScale="92500" lnSpcReduction="20000"/>
          </a:bodyPr>
          <a:lstStyle/>
          <a:p>
            <a:endParaRPr lang="nl-NL" dirty="0" smtClean="0"/>
          </a:p>
          <a:p>
            <a:r>
              <a:rPr lang="nl-NL" dirty="0" smtClean="0"/>
              <a:t>Inkomen daalt van € 35.000,- naar € 34.000,-</a:t>
            </a:r>
          </a:p>
          <a:p>
            <a:r>
              <a:rPr lang="nl-NL" dirty="0" smtClean="0"/>
              <a:t>Mijn koopkracht stijgt met 1,2%</a:t>
            </a:r>
          </a:p>
          <a:p>
            <a:endParaRPr lang="nl-NL" dirty="0"/>
          </a:p>
          <a:p>
            <a:r>
              <a:rPr lang="nl-NL" dirty="0" smtClean="0"/>
              <a:t>Hoe kan dit?</a:t>
            </a:r>
          </a:p>
        </p:txBody>
      </p:sp>
    </p:spTree>
    <p:extLst>
      <p:ext uri="{BB962C8B-B14F-4D97-AF65-F5344CB8AC3E}">
        <p14:creationId xmlns:p14="http://schemas.microsoft.com/office/powerpoint/2010/main" val="1270491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Text Box 5"/>
          <p:cNvSpPr txBox="1">
            <a:spLocks noChangeArrowheads="1"/>
          </p:cNvSpPr>
          <p:nvPr/>
        </p:nvSpPr>
        <p:spPr bwMode="auto">
          <a:xfrm>
            <a:off x="700088" y="3516313"/>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US" altLang="nl-NL" sz="2400">
                <a:latin typeface="Times New Roman" pitchFamily="18" charset="0"/>
              </a:rPr>
              <a:t>Nominale rente bestaat uit:</a:t>
            </a:r>
            <a:endParaRPr lang="nl-NL" altLang="nl-NL" sz="2400">
              <a:latin typeface="Times New Roman" pitchFamily="18" charset="0"/>
            </a:endParaRPr>
          </a:p>
        </p:txBody>
      </p:sp>
      <p:sp>
        <p:nvSpPr>
          <p:cNvPr id="1030" name="Text Box 6"/>
          <p:cNvSpPr txBox="1">
            <a:spLocks noChangeArrowheads="1"/>
          </p:cNvSpPr>
          <p:nvPr/>
        </p:nvSpPr>
        <p:spPr bwMode="auto">
          <a:xfrm>
            <a:off x="449263" y="4252913"/>
            <a:ext cx="5181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 typeface="Wingdings" pitchFamily="2" charset="2"/>
              <a:buChar char="v"/>
            </a:pPr>
            <a:r>
              <a:rPr lang="en-US" altLang="nl-NL" sz="2400">
                <a:latin typeface="Times New Roman" pitchFamily="18" charset="0"/>
              </a:rPr>
              <a:t>Vergoeding uitstel consumptie</a:t>
            </a:r>
          </a:p>
          <a:p>
            <a:pPr eaLnBrk="1" hangingPunct="1">
              <a:spcBef>
                <a:spcPct val="50000"/>
              </a:spcBef>
              <a:buClrTx/>
              <a:buSzTx/>
              <a:buFont typeface="Wingdings" pitchFamily="2" charset="2"/>
              <a:buChar char="v"/>
            </a:pPr>
            <a:r>
              <a:rPr lang="en-US" altLang="nl-NL" sz="2400">
                <a:latin typeface="Times New Roman" pitchFamily="18" charset="0"/>
              </a:rPr>
              <a:t>Vergoeding risico dat gelopen wordt </a:t>
            </a:r>
          </a:p>
          <a:p>
            <a:pPr eaLnBrk="1" hangingPunct="1">
              <a:spcBef>
                <a:spcPct val="50000"/>
              </a:spcBef>
              <a:buClrTx/>
              <a:buSzTx/>
              <a:buFont typeface="Wingdings" pitchFamily="2" charset="2"/>
              <a:buChar char="v"/>
            </a:pPr>
            <a:r>
              <a:rPr lang="en-US" altLang="nl-NL" sz="2400">
                <a:latin typeface="Times New Roman" pitchFamily="18" charset="0"/>
              </a:rPr>
              <a:t>Vergoeding voor inflatie</a:t>
            </a:r>
            <a:endParaRPr lang="nl-NL" altLang="nl-NL" sz="2400">
              <a:latin typeface="Times New Roman" pitchFamily="18" charset="0"/>
            </a:endParaRPr>
          </a:p>
        </p:txBody>
      </p:sp>
      <p:sp>
        <p:nvSpPr>
          <p:cNvPr id="1031" name="Text Box 7"/>
          <p:cNvSpPr txBox="1">
            <a:spLocks noChangeArrowheads="1"/>
          </p:cNvSpPr>
          <p:nvPr/>
        </p:nvSpPr>
        <p:spPr bwMode="auto">
          <a:xfrm>
            <a:off x="3132138" y="60960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US" altLang="nl-NL" sz="2400">
                <a:latin typeface="Times New Roman" pitchFamily="18" charset="0"/>
              </a:rPr>
              <a:t>De eerste twee punten vormen de reële rente.</a:t>
            </a:r>
            <a:endParaRPr lang="nl-NL" altLang="nl-NL" sz="2400">
              <a:latin typeface="Times New Roman" pitchFamily="18" charset="0"/>
            </a:endParaRPr>
          </a:p>
        </p:txBody>
      </p:sp>
      <p:sp>
        <p:nvSpPr>
          <p:cNvPr id="1032" name="Text Box 8"/>
          <p:cNvSpPr txBox="1">
            <a:spLocks noChangeArrowheads="1"/>
          </p:cNvSpPr>
          <p:nvPr/>
        </p:nvSpPr>
        <p:spPr bwMode="auto">
          <a:xfrm>
            <a:off x="700088" y="2219325"/>
            <a:ext cx="5651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nl-NL" altLang="nl-NL" sz="2400">
                <a:latin typeface="Times New Roman" pitchFamily="18" charset="0"/>
              </a:rPr>
              <a:t>Je ziet bij een bank staan: rente 4,6%</a:t>
            </a:r>
          </a:p>
        </p:txBody>
      </p:sp>
      <p:sp>
        <p:nvSpPr>
          <p:cNvPr id="1033" name="Text Box 9"/>
          <p:cNvSpPr txBox="1">
            <a:spLocks noChangeArrowheads="1"/>
          </p:cNvSpPr>
          <p:nvPr/>
        </p:nvSpPr>
        <p:spPr bwMode="auto">
          <a:xfrm>
            <a:off x="700088" y="2940050"/>
            <a:ext cx="4787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nl-NL" altLang="nl-NL" sz="2400">
                <a:latin typeface="Times New Roman" pitchFamily="18" charset="0"/>
              </a:rPr>
              <a:t>Dit is de nominale rente</a:t>
            </a:r>
          </a:p>
        </p:txBody>
      </p:sp>
      <p:sp>
        <p:nvSpPr>
          <p:cNvPr id="11" name="Titel 1"/>
          <p:cNvSpPr txBox="1">
            <a:spLocks/>
          </p:cNvSpPr>
          <p:nvPr/>
        </p:nvSpPr>
        <p:spPr>
          <a:xfrm>
            <a:off x="457200" y="914400"/>
            <a:ext cx="8229600" cy="1143000"/>
          </a:xfrm>
          <a:prstGeom prst="rect">
            <a:avLst/>
          </a:prstGeom>
        </p:spPr>
        <p:txBody>
          <a:bodyPr/>
          <a:lst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a:lstStyle>
          <a:p>
            <a:pPr>
              <a:defRPr/>
            </a:pPr>
            <a:r>
              <a:rPr lang="nl-NL" sz="4400" dirty="0" smtClean="0"/>
              <a:t>Rente</a:t>
            </a:r>
            <a:endParaRPr lang="nl-NL" sz="4400" dirty="0"/>
          </a:p>
        </p:txBody>
      </p:sp>
    </p:spTree>
    <p:extLst>
      <p:ext uri="{BB962C8B-B14F-4D97-AF65-F5344CB8AC3E}">
        <p14:creationId xmlns:p14="http://schemas.microsoft.com/office/powerpoint/2010/main" val="134481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p:bldP spid="1030" grpId="0"/>
      <p:bldP spid="1031" grpId="0"/>
      <p:bldP spid="1032" grpId="0"/>
      <p:bldP spid="103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9" name="Text Box 15"/>
          <p:cNvSpPr txBox="1">
            <a:spLocks noChangeArrowheads="1"/>
          </p:cNvSpPr>
          <p:nvPr/>
        </p:nvSpPr>
        <p:spPr bwMode="auto">
          <a:xfrm>
            <a:off x="1116013" y="2708275"/>
            <a:ext cx="2971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US" altLang="nl-NL" sz="2400">
                <a:latin typeface="Times New Roman" pitchFamily="18" charset="0"/>
              </a:rPr>
              <a:t>Nominale rente  4,5%</a:t>
            </a:r>
          </a:p>
          <a:p>
            <a:pPr eaLnBrk="1" hangingPunct="1">
              <a:spcBef>
                <a:spcPct val="50000"/>
              </a:spcBef>
              <a:buClrTx/>
              <a:buSzTx/>
              <a:buFontTx/>
              <a:buNone/>
            </a:pPr>
            <a:r>
              <a:rPr lang="en-US" altLang="nl-NL" sz="2400">
                <a:latin typeface="Times New Roman" pitchFamily="18" charset="0"/>
              </a:rPr>
              <a:t>Inflatie 2,5%</a:t>
            </a:r>
          </a:p>
        </p:txBody>
      </p:sp>
      <p:sp>
        <p:nvSpPr>
          <p:cNvPr id="11280" name="Text Box 16"/>
          <p:cNvSpPr txBox="1">
            <a:spLocks noChangeArrowheads="1"/>
          </p:cNvSpPr>
          <p:nvPr/>
        </p:nvSpPr>
        <p:spPr bwMode="auto">
          <a:xfrm>
            <a:off x="1116013" y="4124325"/>
            <a:ext cx="77771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US" altLang="nl-NL" sz="2400">
                <a:latin typeface="Times New Roman" pitchFamily="18" charset="0"/>
              </a:rPr>
              <a:t>De reëele rente is 104,5 / 102,5 *100 = 101,95              1,95%           </a:t>
            </a:r>
            <a:endParaRPr lang="nl-NL" altLang="nl-NL" sz="2400">
              <a:latin typeface="Times New Roman" pitchFamily="18" charset="0"/>
            </a:endParaRPr>
          </a:p>
        </p:txBody>
      </p:sp>
      <p:sp>
        <p:nvSpPr>
          <p:cNvPr id="3" name="PIJL-RECHTS 2"/>
          <p:cNvSpPr/>
          <p:nvPr/>
        </p:nvSpPr>
        <p:spPr>
          <a:xfrm>
            <a:off x="7019925" y="4221163"/>
            <a:ext cx="792163"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p>
        </p:txBody>
      </p:sp>
      <p:sp>
        <p:nvSpPr>
          <p:cNvPr id="11" name="Titel 1"/>
          <p:cNvSpPr txBox="1">
            <a:spLocks/>
          </p:cNvSpPr>
          <p:nvPr/>
        </p:nvSpPr>
        <p:spPr>
          <a:xfrm>
            <a:off x="457200" y="914400"/>
            <a:ext cx="8229600" cy="1143000"/>
          </a:xfrm>
          <a:prstGeom prst="rect">
            <a:avLst/>
          </a:prstGeom>
        </p:spPr>
        <p:txBody>
          <a:bodyPr/>
          <a:lst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a:lstStyle>
          <a:p>
            <a:pPr>
              <a:defRPr/>
            </a:pPr>
            <a:r>
              <a:rPr lang="nl-NL" sz="4400" dirty="0" smtClean="0"/>
              <a:t>Voorbeeld rente</a:t>
            </a:r>
            <a:endParaRPr lang="nl-NL" sz="4400" dirty="0"/>
          </a:p>
        </p:txBody>
      </p:sp>
    </p:spTree>
    <p:extLst>
      <p:ext uri="{BB962C8B-B14F-4D97-AF65-F5344CB8AC3E}">
        <p14:creationId xmlns:p14="http://schemas.microsoft.com/office/powerpoint/2010/main" val="20565377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8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9" grpId="0"/>
      <p:bldP spid="11280" grpId="0"/>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nl-NL"/>
          </a:p>
        </p:txBody>
      </p:sp>
      <p:sp>
        <p:nvSpPr>
          <p:cNvPr id="3" name="Ondertitel 2"/>
          <p:cNvSpPr>
            <a:spLocks noGrp="1"/>
          </p:cNvSpPr>
          <p:nvPr>
            <p:ph type="subTitle" idx="1"/>
          </p:nvPr>
        </p:nvSpPr>
        <p:spPr/>
        <p:txBody>
          <a:bodyPr>
            <a:normAutofit/>
          </a:bodyPr>
          <a:lstStyle/>
          <a:p>
            <a:r>
              <a:rPr lang="nl-NL" dirty="0" smtClean="0"/>
              <a:t>Bereken de reële groei per hoofd van de bevolking in 2016!</a:t>
            </a:r>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685462831"/>
              </p:ext>
            </p:extLst>
          </p:nvPr>
        </p:nvGraphicFramePr>
        <p:xfrm>
          <a:off x="1524000" y="1397000"/>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nl-NL" dirty="0"/>
                    </a:p>
                  </a:txBody>
                  <a:tcPr/>
                </a:tc>
                <a:tc>
                  <a:txBody>
                    <a:bodyPr/>
                    <a:lstStyle/>
                    <a:p>
                      <a:r>
                        <a:rPr lang="nl-NL" dirty="0" smtClean="0"/>
                        <a:t>2015</a:t>
                      </a:r>
                      <a:endParaRPr lang="nl-NL" dirty="0"/>
                    </a:p>
                  </a:txBody>
                  <a:tcPr/>
                </a:tc>
                <a:tc>
                  <a:txBody>
                    <a:bodyPr/>
                    <a:lstStyle/>
                    <a:p>
                      <a:r>
                        <a:rPr lang="nl-NL" dirty="0" smtClean="0"/>
                        <a:t>2016</a:t>
                      </a:r>
                      <a:endParaRPr lang="nl-NL" dirty="0"/>
                    </a:p>
                  </a:txBody>
                  <a:tcPr/>
                </a:tc>
              </a:tr>
              <a:tr h="370840">
                <a:tc>
                  <a:txBody>
                    <a:bodyPr/>
                    <a:lstStyle/>
                    <a:p>
                      <a:r>
                        <a:rPr lang="nl-NL" dirty="0" smtClean="0"/>
                        <a:t>BBP (</a:t>
                      </a:r>
                      <a:r>
                        <a:rPr lang="nl-NL" dirty="0" err="1" smtClean="0"/>
                        <a:t>mljd</a:t>
                      </a:r>
                      <a:r>
                        <a:rPr lang="nl-NL" dirty="0" smtClean="0"/>
                        <a:t>)</a:t>
                      </a:r>
                      <a:endParaRPr lang="nl-NL" dirty="0"/>
                    </a:p>
                  </a:txBody>
                  <a:tcPr/>
                </a:tc>
                <a:tc>
                  <a:txBody>
                    <a:bodyPr/>
                    <a:lstStyle/>
                    <a:p>
                      <a:r>
                        <a:rPr lang="nl-NL" dirty="0" smtClean="0"/>
                        <a:t>780</a:t>
                      </a:r>
                      <a:endParaRPr lang="nl-NL" dirty="0"/>
                    </a:p>
                  </a:txBody>
                  <a:tcPr/>
                </a:tc>
                <a:tc>
                  <a:txBody>
                    <a:bodyPr/>
                    <a:lstStyle/>
                    <a:p>
                      <a:r>
                        <a:rPr lang="nl-NL" dirty="0" smtClean="0"/>
                        <a:t>795</a:t>
                      </a:r>
                      <a:endParaRPr lang="nl-NL" dirty="0"/>
                    </a:p>
                  </a:txBody>
                  <a:tcPr/>
                </a:tc>
              </a:tr>
              <a:tr h="370840">
                <a:tc>
                  <a:txBody>
                    <a:bodyPr/>
                    <a:lstStyle/>
                    <a:p>
                      <a:r>
                        <a:rPr lang="nl-NL" dirty="0" smtClean="0"/>
                        <a:t>Inflatie (%)</a:t>
                      </a:r>
                      <a:endParaRPr lang="nl-NL" dirty="0"/>
                    </a:p>
                  </a:txBody>
                  <a:tcPr/>
                </a:tc>
                <a:tc>
                  <a:txBody>
                    <a:bodyPr/>
                    <a:lstStyle/>
                    <a:p>
                      <a:endParaRPr lang="nl-NL" dirty="0"/>
                    </a:p>
                  </a:txBody>
                  <a:tcPr/>
                </a:tc>
                <a:tc>
                  <a:txBody>
                    <a:bodyPr/>
                    <a:lstStyle/>
                    <a:p>
                      <a:r>
                        <a:rPr lang="nl-NL" dirty="0" smtClean="0"/>
                        <a:t>1,5%</a:t>
                      </a:r>
                      <a:endParaRPr lang="nl-NL" dirty="0"/>
                    </a:p>
                  </a:txBody>
                  <a:tcPr/>
                </a:tc>
              </a:tr>
              <a:tr h="370840">
                <a:tc>
                  <a:txBody>
                    <a:bodyPr/>
                    <a:lstStyle/>
                    <a:p>
                      <a:r>
                        <a:rPr lang="nl-NL" dirty="0" smtClean="0"/>
                        <a:t>Bevolking (</a:t>
                      </a:r>
                      <a:r>
                        <a:rPr lang="nl-NL" dirty="0" err="1" smtClean="0"/>
                        <a:t>mljn</a:t>
                      </a:r>
                      <a:r>
                        <a:rPr lang="nl-NL" dirty="0" smtClean="0"/>
                        <a:t>)</a:t>
                      </a:r>
                      <a:endParaRPr lang="nl-NL" dirty="0"/>
                    </a:p>
                  </a:txBody>
                  <a:tcPr/>
                </a:tc>
                <a:tc>
                  <a:txBody>
                    <a:bodyPr/>
                    <a:lstStyle/>
                    <a:p>
                      <a:r>
                        <a:rPr lang="nl-NL" dirty="0" smtClean="0"/>
                        <a:t>16,8</a:t>
                      </a:r>
                      <a:endParaRPr lang="nl-NL" dirty="0"/>
                    </a:p>
                  </a:txBody>
                  <a:tcPr/>
                </a:tc>
                <a:tc>
                  <a:txBody>
                    <a:bodyPr/>
                    <a:lstStyle/>
                    <a:p>
                      <a:r>
                        <a:rPr lang="nl-NL" dirty="0" smtClean="0"/>
                        <a:t>16,9</a:t>
                      </a:r>
                      <a:endParaRPr lang="nl-NL" dirty="0"/>
                    </a:p>
                  </a:txBody>
                  <a:tcPr/>
                </a:tc>
              </a:tr>
              <a:tr h="370840">
                <a:tc>
                  <a:txBody>
                    <a:bodyPr/>
                    <a:lstStyle/>
                    <a:p>
                      <a:endParaRPr lang="nl-NL"/>
                    </a:p>
                  </a:txBody>
                  <a:tcPr/>
                </a:tc>
                <a:tc>
                  <a:txBody>
                    <a:bodyPr/>
                    <a:lstStyle/>
                    <a:p>
                      <a:endParaRPr lang="nl-NL"/>
                    </a:p>
                  </a:txBody>
                  <a:tcPr/>
                </a:tc>
                <a:tc>
                  <a:txBody>
                    <a:bodyPr/>
                    <a:lstStyle/>
                    <a:p>
                      <a:endParaRPr lang="nl-NL"/>
                    </a:p>
                  </a:txBody>
                  <a:tcPr/>
                </a:tc>
              </a:tr>
            </a:tbl>
          </a:graphicData>
        </a:graphic>
      </p:graphicFrame>
    </p:spTree>
    <p:extLst>
      <p:ext uri="{BB962C8B-B14F-4D97-AF65-F5344CB8AC3E}">
        <p14:creationId xmlns:p14="http://schemas.microsoft.com/office/powerpoint/2010/main" val="2896979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Ec</a:t>
            </a:r>
            <a:r>
              <a:rPr lang="nl-NL" dirty="0" smtClean="0"/>
              <a:t> groei </a:t>
            </a:r>
            <a:endParaRPr lang="nl-NL" dirty="0"/>
          </a:p>
        </p:txBody>
      </p:sp>
      <p:sp>
        <p:nvSpPr>
          <p:cNvPr id="3" name="Tijdelijke aanduiding voor inhoud 2"/>
          <p:cNvSpPr>
            <a:spLocks noGrp="1"/>
          </p:cNvSpPr>
          <p:nvPr>
            <p:ph idx="1"/>
          </p:nvPr>
        </p:nvSpPr>
        <p:spPr/>
        <p:txBody>
          <a:bodyPr/>
          <a:lstStyle/>
          <a:p>
            <a:r>
              <a:rPr lang="nl-NL" dirty="0" smtClean="0"/>
              <a:t>Groei van de productie</a:t>
            </a:r>
          </a:p>
          <a:p>
            <a:endParaRPr lang="nl-NL" dirty="0"/>
          </a:p>
          <a:p>
            <a:r>
              <a:rPr lang="nl-NL" dirty="0" smtClean="0"/>
              <a:t>Wie heeft het grootste BBP?</a:t>
            </a:r>
          </a:p>
          <a:p>
            <a:endParaRPr lang="nl-NL" dirty="0" smtClean="0"/>
          </a:p>
          <a:p>
            <a:pPr lvl="1"/>
            <a:r>
              <a:rPr lang="nl-NL" dirty="0" smtClean="0"/>
              <a:t>Op basis van deze gegevens zou Amerika het rijkste land ter wereld zijn!</a:t>
            </a:r>
          </a:p>
          <a:p>
            <a:pPr marL="457200" lvl="1" indent="0">
              <a:buNone/>
            </a:pPr>
            <a:endParaRPr lang="nl-NL" dirty="0"/>
          </a:p>
        </p:txBody>
      </p:sp>
    </p:spTree>
    <p:extLst>
      <p:ext uri="{BB962C8B-B14F-4D97-AF65-F5344CB8AC3E}">
        <p14:creationId xmlns:p14="http://schemas.microsoft.com/office/powerpoint/2010/main" val="79567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Kanttekening </a:t>
            </a:r>
            <a:endParaRPr lang="nl-NL" dirty="0"/>
          </a:p>
        </p:txBody>
      </p:sp>
      <p:sp>
        <p:nvSpPr>
          <p:cNvPr id="3" name="Tijdelijke aanduiding voor inhoud 2"/>
          <p:cNvSpPr>
            <a:spLocks noGrp="1"/>
          </p:cNvSpPr>
          <p:nvPr>
            <p:ph idx="1"/>
          </p:nvPr>
        </p:nvSpPr>
        <p:spPr/>
        <p:txBody>
          <a:bodyPr/>
          <a:lstStyle/>
          <a:p>
            <a:r>
              <a:rPr lang="nl-NL" dirty="0" smtClean="0"/>
              <a:t>Geen rekening gehouden met:</a:t>
            </a:r>
          </a:p>
          <a:p>
            <a:pPr lvl="1"/>
            <a:r>
              <a:rPr lang="nl-NL" dirty="0" smtClean="0"/>
              <a:t>Inflatie </a:t>
            </a:r>
          </a:p>
          <a:p>
            <a:pPr lvl="1"/>
            <a:r>
              <a:rPr lang="nl-NL" dirty="0" smtClean="0"/>
              <a:t>Bevolking</a:t>
            </a:r>
          </a:p>
          <a:p>
            <a:pPr marL="457200" lvl="1" indent="0">
              <a:buNone/>
            </a:pPr>
            <a:endParaRPr lang="nl-NL" dirty="0" smtClean="0"/>
          </a:p>
          <a:p>
            <a:r>
              <a:rPr lang="nl-NL" dirty="0" smtClean="0"/>
              <a:t>Productie is geen welvaart !</a:t>
            </a:r>
          </a:p>
          <a:p>
            <a:r>
              <a:rPr lang="nl-NL" dirty="0" smtClean="0"/>
              <a:t>Nominale groei is nog geen reële groei</a:t>
            </a:r>
          </a:p>
          <a:p>
            <a:endParaRPr lang="nl-NL" dirty="0" smtClean="0"/>
          </a:p>
          <a:p>
            <a:pPr marL="0" indent="0">
              <a:buNone/>
            </a:pPr>
            <a:endParaRPr lang="nl-NL" dirty="0"/>
          </a:p>
        </p:txBody>
      </p:sp>
    </p:spTree>
    <p:extLst>
      <p:ext uri="{BB962C8B-B14F-4D97-AF65-F5344CB8AC3E}">
        <p14:creationId xmlns:p14="http://schemas.microsoft.com/office/powerpoint/2010/main" val="344395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0" y="593725"/>
            <a:ext cx="5562600" cy="823913"/>
          </a:xfrm>
          <a:extLst/>
        </p:spPr>
        <p:txBody>
          <a:bodyPr lIns="0" tIns="9144" rIns="0" bIns="9144" anchor="b">
            <a:normAutofit fontScale="90000"/>
          </a:bodyPr>
          <a:lstStyle/>
          <a:p>
            <a:pPr eaLnBrk="1" fontAlgn="auto" hangingPunct="1">
              <a:spcAft>
                <a:spcPts val="0"/>
              </a:spcAft>
              <a:defRPr/>
            </a:pPr>
            <a:r>
              <a:rPr lang="en-US" sz="5400" b="1" kern="1200" dirty="0" err="1">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rPr>
              <a:t>Inflatie</a:t>
            </a:r>
            <a:endParaRPr lang="nl-NL" sz="5400" b="1" kern="1200"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endParaRPr>
          </a:p>
        </p:txBody>
      </p:sp>
      <p:sp>
        <p:nvSpPr>
          <p:cNvPr id="2" name="Rechthoek 1"/>
          <p:cNvSpPr/>
          <p:nvPr/>
        </p:nvSpPr>
        <p:spPr>
          <a:xfrm>
            <a:off x="1449198" y="2967335"/>
            <a:ext cx="6245620"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nl-NL"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Stijging van het algemeen prijspeil</a:t>
            </a:r>
          </a:p>
        </p:txBody>
      </p:sp>
    </p:spTree>
    <p:extLst>
      <p:ext uri="{BB962C8B-B14F-4D97-AF65-F5344CB8AC3E}">
        <p14:creationId xmlns:p14="http://schemas.microsoft.com/office/powerpoint/2010/main" val="1986494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a:spLocks noChangeArrowheads="1"/>
          </p:cNvSpPr>
          <p:nvPr/>
        </p:nvSpPr>
        <p:spPr bwMode="auto">
          <a:xfrm>
            <a:off x="827088" y="2565400"/>
            <a:ext cx="741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nl-NL" altLang="nl-NL" sz="2400" dirty="0">
                <a:latin typeface="Times New Roman" pitchFamily="18" charset="0"/>
              </a:rPr>
              <a:t>Overbesteding                                       Bestedingsinflatie</a:t>
            </a:r>
          </a:p>
        </p:txBody>
      </p:sp>
      <p:sp>
        <p:nvSpPr>
          <p:cNvPr id="4" name="Tekstvak 3"/>
          <p:cNvSpPr txBox="1">
            <a:spLocks noChangeArrowheads="1"/>
          </p:cNvSpPr>
          <p:nvPr/>
        </p:nvSpPr>
        <p:spPr bwMode="auto">
          <a:xfrm>
            <a:off x="827088" y="3357563"/>
            <a:ext cx="6840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nl-NL" altLang="nl-NL" sz="2400">
                <a:latin typeface="Times New Roman" pitchFamily="18" charset="0"/>
              </a:rPr>
              <a:t>Kostenstijging                                       Kosteninflatie</a:t>
            </a:r>
          </a:p>
        </p:txBody>
      </p:sp>
      <p:sp>
        <p:nvSpPr>
          <p:cNvPr id="5" name="Tekstvak 4"/>
          <p:cNvSpPr txBox="1">
            <a:spLocks noChangeArrowheads="1"/>
          </p:cNvSpPr>
          <p:nvPr/>
        </p:nvSpPr>
        <p:spPr bwMode="auto">
          <a:xfrm>
            <a:off x="827088" y="4076700"/>
            <a:ext cx="80660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nl-NL" altLang="nl-NL" sz="2400">
                <a:latin typeface="Times New Roman" pitchFamily="18" charset="0"/>
              </a:rPr>
              <a:t>Toename van de geldhoeveelheid         Monetaire inflatie      </a:t>
            </a:r>
          </a:p>
        </p:txBody>
      </p:sp>
      <p:sp>
        <p:nvSpPr>
          <p:cNvPr id="7" name="PIJL-RECHTS 6"/>
          <p:cNvSpPr/>
          <p:nvPr/>
        </p:nvSpPr>
        <p:spPr>
          <a:xfrm>
            <a:off x="3348038" y="2693988"/>
            <a:ext cx="1511300" cy="230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p>
        </p:txBody>
      </p:sp>
      <p:sp>
        <p:nvSpPr>
          <p:cNvPr id="8" name="PIJL-RECHTS 7"/>
          <p:cNvSpPr/>
          <p:nvPr/>
        </p:nvSpPr>
        <p:spPr>
          <a:xfrm>
            <a:off x="3348038" y="3486150"/>
            <a:ext cx="1511300" cy="230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p>
        </p:txBody>
      </p:sp>
      <p:sp>
        <p:nvSpPr>
          <p:cNvPr id="9" name="PIJL-RECHTS 8"/>
          <p:cNvSpPr/>
          <p:nvPr/>
        </p:nvSpPr>
        <p:spPr>
          <a:xfrm>
            <a:off x="5084763" y="4206875"/>
            <a:ext cx="495300" cy="230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p>
        </p:txBody>
      </p:sp>
      <p:sp>
        <p:nvSpPr>
          <p:cNvPr id="11" name="Titel 1"/>
          <p:cNvSpPr txBox="1">
            <a:spLocks/>
          </p:cNvSpPr>
          <p:nvPr/>
        </p:nvSpPr>
        <p:spPr>
          <a:xfrm>
            <a:off x="457200" y="914400"/>
            <a:ext cx="8723312" cy="1143000"/>
          </a:xfrm>
          <a:prstGeom prst="rect">
            <a:avLst/>
          </a:prstGeom>
        </p:spPr>
        <p:txBody>
          <a:bodyPr/>
          <a:lst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a:lstStyle>
          <a:p>
            <a:pPr>
              <a:defRPr/>
            </a:pPr>
            <a:r>
              <a:rPr lang="nl-NL" sz="4400" dirty="0" smtClean="0"/>
              <a:t>Oorzaken inflatie</a:t>
            </a:r>
            <a:endParaRPr lang="nl-NL" sz="4400" dirty="0"/>
          </a:p>
        </p:txBody>
      </p:sp>
    </p:spTree>
    <p:extLst>
      <p:ext uri="{BB962C8B-B14F-4D97-AF65-F5344CB8AC3E}">
        <p14:creationId xmlns:p14="http://schemas.microsoft.com/office/powerpoint/2010/main" val="3719365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Oplossingen</a:t>
            </a:r>
            <a:endParaRPr lang="nl-NL" dirty="0"/>
          </a:p>
        </p:txBody>
      </p:sp>
      <p:sp>
        <p:nvSpPr>
          <p:cNvPr id="3" name="Tijdelijke aanduiding voor inhoud 2"/>
          <p:cNvSpPr>
            <a:spLocks noGrp="1"/>
          </p:cNvSpPr>
          <p:nvPr>
            <p:ph idx="1"/>
          </p:nvPr>
        </p:nvSpPr>
        <p:spPr/>
        <p:txBody>
          <a:bodyPr/>
          <a:lstStyle/>
          <a:p>
            <a:r>
              <a:rPr lang="nl-NL" dirty="0" smtClean="0"/>
              <a:t>Overheid</a:t>
            </a:r>
          </a:p>
          <a:p>
            <a:pPr lvl="1"/>
            <a:r>
              <a:rPr lang="nl-NL" dirty="0" smtClean="0"/>
              <a:t>Belastingen omhoog, zodat bestedingen afnemen</a:t>
            </a:r>
          </a:p>
          <a:p>
            <a:pPr lvl="1"/>
            <a:r>
              <a:rPr lang="nl-NL" dirty="0" smtClean="0"/>
              <a:t>Bezuinigingen </a:t>
            </a:r>
          </a:p>
          <a:p>
            <a:r>
              <a:rPr lang="nl-NL" dirty="0" smtClean="0"/>
              <a:t>Banken</a:t>
            </a:r>
          </a:p>
          <a:p>
            <a:pPr lvl="1"/>
            <a:r>
              <a:rPr lang="nl-NL" dirty="0" smtClean="0"/>
              <a:t>Rente omhoog</a:t>
            </a:r>
          </a:p>
          <a:p>
            <a:pPr lvl="1"/>
            <a:r>
              <a:rPr lang="nl-NL" dirty="0" smtClean="0"/>
              <a:t>Geld opkopen van banken, zodat de geldhoeveelheid afneemt </a:t>
            </a:r>
            <a:endParaRPr lang="nl-NL" dirty="0"/>
          </a:p>
        </p:txBody>
      </p:sp>
    </p:spTree>
    <p:extLst>
      <p:ext uri="{BB962C8B-B14F-4D97-AF65-F5344CB8AC3E}">
        <p14:creationId xmlns:p14="http://schemas.microsoft.com/office/powerpoint/2010/main" val="485391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Loon-prijs spiraal</a:t>
            </a:r>
            <a:endParaRPr lang="nl-NL" dirty="0"/>
          </a:p>
        </p:txBody>
      </p:sp>
      <p:sp>
        <p:nvSpPr>
          <p:cNvPr id="3" name="Tijdelijke aanduiding voor inhoud 2"/>
          <p:cNvSpPr>
            <a:spLocks noGrp="1"/>
          </p:cNvSpPr>
          <p:nvPr>
            <p:ph idx="1"/>
          </p:nvPr>
        </p:nvSpPr>
        <p:spPr/>
        <p:txBody>
          <a:bodyPr/>
          <a:lstStyle/>
          <a:p>
            <a:r>
              <a:rPr lang="nl-NL" dirty="0" smtClean="0"/>
              <a:t>Loonkosteninflatie</a:t>
            </a:r>
          </a:p>
          <a:p>
            <a:endParaRPr lang="nl-NL" dirty="0"/>
          </a:p>
          <a:p>
            <a:r>
              <a:rPr lang="nl-NL" dirty="0" smtClean="0"/>
              <a:t>Bedrijven doen de lonen omhoog om zo personeel weg te kopen. Lonen stijgen harder dan de arbeidsproductiviteit. Loonkosten per product gaan omhoog, zodat bedrijven prijzen laten stijgen om die kosten weer terug te verdienen. </a:t>
            </a:r>
            <a:endParaRPr lang="nl-NL" dirty="0"/>
          </a:p>
        </p:txBody>
      </p:sp>
    </p:spTree>
    <p:extLst>
      <p:ext uri="{BB962C8B-B14F-4D97-AF65-F5344CB8AC3E}">
        <p14:creationId xmlns:p14="http://schemas.microsoft.com/office/powerpoint/2010/main" val="938845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042988" y="1700213"/>
            <a:ext cx="6934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US" altLang="nl-NL" sz="2400">
                <a:latin typeface="Times New Roman" pitchFamily="18" charset="0"/>
              </a:rPr>
              <a:t>Inflatie leidt tot vermindering van de koopkracht van geld: geldontwaarding</a:t>
            </a:r>
            <a:endParaRPr lang="nl-NL" altLang="nl-NL" sz="2400">
              <a:latin typeface="Times New Roman" pitchFamily="18" charset="0"/>
            </a:endParaRPr>
          </a:p>
        </p:txBody>
      </p:sp>
      <p:sp>
        <p:nvSpPr>
          <p:cNvPr id="2" name="Text Box 4"/>
          <p:cNvSpPr txBox="1">
            <a:spLocks noChangeArrowheads="1"/>
          </p:cNvSpPr>
          <p:nvPr/>
        </p:nvSpPr>
        <p:spPr bwMode="auto">
          <a:xfrm>
            <a:off x="971550" y="2781300"/>
            <a:ext cx="6934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US" altLang="nl-NL" sz="2400">
                <a:latin typeface="Times New Roman" pitchFamily="18" charset="0"/>
              </a:rPr>
              <a:t>Stel de inflatie is in een bepaald jaar 100%. Hoe hoog is dan de geldontwaarding?</a:t>
            </a:r>
            <a:endParaRPr lang="nl-NL" altLang="nl-NL" sz="2400">
              <a:latin typeface="Times New Roman" pitchFamily="18" charset="0"/>
            </a:endParaRPr>
          </a:p>
        </p:txBody>
      </p:sp>
      <p:sp>
        <p:nvSpPr>
          <p:cNvPr id="3" name="Text Box 4"/>
          <p:cNvSpPr txBox="1">
            <a:spLocks noChangeArrowheads="1"/>
          </p:cNvSpPr>
          <p:nvPr/>
        </p:nvSpPr>
        <p:spPr bwMode="auto">
          <a:xfrm>
            <a:off x="971550" y="3644900"/>
            <a:ext cx="6934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US" altLang="nl-NL" sz="2400">
                <a:latin typeface="Times New Roman" pitchFamily="18" charset="0"/>
              </a:rPr>
              <a:t>Antwoord: 100 / 200 x 100% = 50%. Dus de geldontwaarding is 50%</a:t>
            </a:r>
            <a:endParaRPr lang="nl-NL" altLang="nl-NL" sz="2400">
              <a:latin typeface="Times New Roman" pitchFamily="18" charset="0"/>
            </a:endParaRPr>
          </a:p>
        </p:txBody>
      </p:sp>
      <p:sp>
        <p:nvSpPr>
          <p:cNvPr id="4" name="Text Box 4"/>
          <p:cNvSpPr txBox="1">
            <a:spLocks noChangeArrowheads="1"/>
          </p:cNvSpPr>
          <p:nvPr/>
        </p:nvSpPr>
        <p:spPr bwMode="auto">
          <a:xfrm>
            <a:off x="971550" y="4508500"/>
            <a:ext cx="6934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US" altLang="nl-NL" sz="2400">
                <a:latin typeface="Times New Roman" pitchFamily="18" charset="0"/>
              </a:rPr>
              <a:t>Stel de inflatie in een bepaald jaar is 5%. Hoe hoog is dan de geldontwaarding?</a:t>
            </a:r>
            <a:endParaRPr lang="nl-NL" altLang="nl-NL" sz="2400">
              <a:latin typeface="Times New Roman" pitchFamily="18" charset="0"/>
            </a:endParaRPr>
          </a:p>
        </p:txBody>
      </p:sp>
      <p:sp>
        <p:nvSpPr>
          <p:cNvPr id="5" name="Text Box 4"/>
          <p:cNvSpPr txBox="1">
            <a:spLocks noChangeArrowheads="1"/>
          </p:cNvSpPr>
          <p:nvPr/>
        </p:nvSpPr>
        <p:spPr bwMode="auto">
          <a:xfrm>
            <a:off x="971550" y="5516563"/>
            <a:ext cx="6934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US" altLang="nl-NL" sz="2400">
                <a:latin typeface="Times New Roman" pitchFamily="18" charset="0"/>
              </a:rPr>
              <a:t>Antwoord: 100 / 105 x 100% = 95,24%. Dus de geldontwaarding is 100% - 95,24% = 4,76%</a:t>
            </a:r>
            <a:endParaRPr lang="nl-NL" altLang="nl-NL" sz="2400">
              <a:latin typeface="Times New Roman" pitchFamily="18" charset="0"/>
            </a:endParaRPr>
          </a:p>
        </p:txBody>
      </p:sp>
      <p:sp>
        <p:nvSpPr>
          <p:cNvPr id="9" name="Titel 1"/>
          <p:cNvSpPr txBox="1">
            <a:spLocks/>
          </p:cNvSpPr>
          <p:nvPr/>
        </p:nvSpPr>
        <p:spPr>
          <a:xfrm>
            <a:off x="457200" y="914400"/>
            <a:ext cx="8229600" cy="1143000"/>
          </a:xfrm>
          <a:prstGeom prst="rect">
            <a:avLst/>
          </a:prstGeom>
        </p:spPr>
        <p:txBody>
          <a:bodyPr/>
          <a:lst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a:lstStyle>
          <a:p>
            <a:pPr>
              <a:defRPr/>
            </a:pPr>
            <a:r>
              <a:rPr lang="nl-NL" sz="4400" dirty="0" smtClean="0"/>
              <a:t>Gevolgen inflatie</a:t>
            </a:r>
            <a:endParaRPr lang="nl-NL" sz="4400" dirty="0"/>
          </a:p>
        </p:txBody>
      </p:sp>
    </p:spTree>
    <p:extLst>
      <p:ext uri="{BB962C8B-B14F-4D97-AF65-F5344CB8AC3E}">
        <p14:creationId xmlns:p14="http://schemas.microsoft.com/office/powerpoint/2010/main" val="9417071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 grpId="0"/>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3" name="Text Box 5"/>
          <p:cNvSpPr txBox="1">
            <a:spLocks noChangeArrowheads="1"/>
          </p:cNvSpPr>
          <p:nvPr/>
        </p:nvSpPr>
        <p:spPr bwMode="auto">
          <a:xfrm>
            <a:off x="395288" y="3141663"/>
            <a:ext cx="824547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nl-NL" altLang="nl-NL" sz="2400" dirty="0">
                <a:latin typeface="Times New Roman" pitchFamily="18" charset="0"/>
              </a:rPr>
              <a:t>Het </a:t>
            </a:r>
            <a:r>
              <a:rPr lang="nl-NL" altLang="nl-NL" sz="2400" dirty="0">
                <a:latin typeface="Times New Roman" pitchFamily="18" charset="0"/>
                <a:hlinkClick r:id="rId2" action="ppaction://hlinkfile" tooltip="Centraal Bureau voor de Statistiek"/>
              </a:rPr>
              <a:t>Centraal Bureau voor de Statistiek</a:t>
            </a:r>
            <a:r>
              <a:rPr lang="nl-NL" altLang="nl-NL" sz="2400" dirty="0">
                <a:latin typeface="Times New Roman" pitchFamily="18" charset="0"/>
              </a:rPr>
              <a:t> publiceert maandelijks informatie over de CPI</a:t>
            </a:r>
            <a:r>
              <a:rPr lang="nl-NL" altLang="nl-NL" sz="2400" dirty="0" smtClean="0">
                <a:latin typeface="Times New Roman" pitchFamily="18" charset="0"/>
              </a:rPr>
              <a:t>.</a:t>
            </a:r>
          </a:p>
          <a:p>
            <a:pPr eaLnBrk="1" hangingPunct="1">
              <a:spcBef>
                <a:spcPct val="50000"/>
              </a:spcBef>
              <a:buClrTx/>
              <a:buSzTx/>
              <a:buFontTx/>
              <a:buNone/>
            </a:pPr>
            <a:endParaRPr lang="nl-NL" altLang="nl-NL" sz="2400" dirty="0">
              <a:latin typeface="Times New Roman" pitchFamily="18" charset="0"/>
            </a:endParaRPr>
          </a:p>
          <a:p>
            <a:pPr eaLnBrk="1" hangingPunct="1">
              <a:spcBef>
                <a:spcPct val="50000"/>
              </a:spcBef>
              <a:buClrTx/>
              <a:buSzTx/>
              <a:buFontTx/>
              <a:buNone/>
            </a:pPr>
            <a:r>
              <a:rPr lang="nl-NL" altLang="nl-NL" sz="2400" dirty="0" smtClean="0">
                <a:latin typeface="Times New Roman" pitchFamily="18" charset="0"/>
              </a:rPr>
              <a:t>INDEX NOMINAAL / CPI * 100 = INDEX </a:t>
            </a:r>
            <a:r>
              <a:rPr lang="en-US" altLang="nl-NL" sz="2400" dirty="0" err="1" smtClean="0">
                <a:latin typeface="Times New Roman" pitchFamily="18" charset="0"/>
              </a:rPr>
              <a:t>reëel</a:t>
            </a:r>
            <a:r>
              <a:rPr lang="en-US" altLang="nl-NL" sz="2400" dirty="0" smtClean="0">
                <a:latin typeface="Times New Roman" pitchFamily="18" charset="0"/>
              </a:rPr>
              <a:t> </a:t>
            </a:r>
            <a:endParaRPr lang="nl-NL" altLang="nl-NL" sz="2400" dirty="0" smtClean="0">
              <a:latin typeface="Times New Roman" pitchFamily="18" charset="0"/>
            </a:endParaRPr>
          </a:p>
          <a:p>
            <a:pPr eaLnBrk="1" hangingPunct="1">
              <a:spcBef>
                <a:spcPct val="50000"/>
              </a:spcBef>
              <a:buClrTx/>
              <a:buSzTx/>
              <a:buFontTx/>
              <a:buNone/>
            </a:pPr>
            <a:endParaRPr lang="nl-NL" altLang="nl-NL" sz="2400" dirty="0">
              <a:latin typeface="Times New Roman" pitchFamily="18" charset="0"/>
            </a:endParaRPr>
          </a:p>
          <a:p>
            <a:pPr eaLnBrk="1" hangingPunct="1">
              <a:spcBef>
                <a:spcPct val="50000"/>
              </a:spcBef>
              <a:buClrTx/>
              <a:buSzTx/>
              <a:buFontTx/>
              <a:buNone/>
            </a:pPr>
            <a:endParaRPr lang="nl-NL" altLang="nl-NL" sz="2400" dirty="0">
              <a:latin typeface="Times New Roman" pitchFamily="18" charset="0"/>
            </a:endParaRPr>
          </a:p>
        </p:txBody>
      </p:sp>
      <p:sp>
        <p:nvSpPr>
          <p:cNvPr id="8195" name="Tekstvak 2"/>
          <p:cNvSpPr txBox="1">
            <a:spLocks noChangeArrowheads="1"/>
          </p:cNvSpPr>
          <p:nvPr/>
        </p:nvSpPr>
        <p:spPr bwMode="auto">
          <a:xfrm>
            <a:off x="395288" y="2133600"/>
            <a:ext cx="81375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nl-NL" altLang="nl-NL" sz="2400">
                <a:latin typeface="Times New Roman" pitchFamily="18" charset="0"/>
              </a:rPr>
              <a:t>Het cpi is een belangrijke maatstaf voor het meten van de gemiddelde prijsontwikkeling </a:t>
            </a:r>
          </a:p>
        </p:txBody>
      </p:sp>
      <p:sp>
        <p:nvSpPr>
          <p:cNvPr id="15" name="Titel 1"/>
          <p:cNvSpPr txBox="1">
            <a:spLocks/>
          </p:cNvSpPr>
          <p:nvPr/>
        </p:nvSpPr>
        <p:spPr>
          <a:xfrm>
            <a:off x="457200" y="914400"/>
            <a:ext cx="8229600" cy="1143000"/>
          </a:xfrm>
          <a:prstGeom prst="rect">
            <a:avLst/>
          </a:prstGeom>
        </p:spPr>
        <p:txBody>
          <a:bodyPr/>
          <a:lst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a:lstStyle>
          <a:p>
            <a:pPr>
              <a:defRPr/>
            </a:pPr>
            <a:r>
              <a:rPr lang="nl-NL" sz="4400" dirty="0" smtClean="0"/>
              <a:t>Consumentenprijsindex (CPI)</a:t>
            </a:r>
            <a:endParaRPr lang="nl-NL" sz="4400" dirty="0"/>
          </a:p>
        </p:txBody>
      </p:sp>
    </p:spTree>
    <p:extLst>
      <p:ext uri="{BB962C8B-B14F-4D97-AF65-F5344CB8AC3E}">
        <p14:creationId xmlns:p14="http://schemas.microsoft.com/office/powerpoint/2010/main" val="32377388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potheker">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138</TotalTime>
  <Words>507</Words>
  <Application>Microsoft Office PowerPoint</Application>
  <PresentationFormat>Diavoorstelling (4:3)</PresentationFormat>
  <Paragraphs>86</Paragraphs>
  <Slides>16</Slides>
  <Notes>0</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Austin</vt:lpstr>
      <vt:lpstr>Economische groei</vt:lpstr>
      <vt:lpstr>Ec groei </vt:lpstr>
      <vt:lpstr>Kanttekening </vt:lpstr>
      <vt:lpstr>Inflatie</vt:lpstr>
      <vt:lpstr>PowerPoint-presentatie</vt:lpstr>
      <vt:lpstr>Oplossingen</vt:lpstr>
      <vt:lpstr>Loon-prijs spiraal</vt:lpstr>
      <vt:lpstr>PowerPoint-presentatie</vt:lpstr>
      <vt:lpstr>PowerPoint-presentatie</vt:lpstr>
      <vt:lpstr>PowerPoint-presentatie</vt:lpstr>
      <vt:lpstr>PowerPoint-presentatie</vt:lpstr>
      <vt:lpstr>Rekenvoorbeeld</vt:lpstr>
      <vt:lpstr>Rekenvoorbeeld</vt:lpstr>
      <vt:lpstr>PowerPoint-presentatie</vt:lpstr>
      <vt:lpstr>PowerPoint-presentatie</vt:lpstr>
      <vt:lpstr>PowerPoint-presentatie</vt:lpstr>
    </vt:vector>
  </TitlesOfParts>
  <Company>GOON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Economische groei</dc:title>
  <dc:creator>Alberts, R.J.</dc:creator>
  <cp:lastModifiedBy>Alberts, R.J.</cp:lastModifiedBy>
  <cp:revision>8</cp:revision>
  <dcterms:created xsi:type="dcterms:W3CDTF">2016-12-02T09:30:00Z</dcterms:created>
  <dcterms:modified xsi:type="dcterms:W3CDTF">2016-12-05T08:05:12Z</dcterms:modified>
</cp:coreProperties>
</file>